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97" r:id="rId3"/>
    <p:sldId id="396" r:id="rId4"/>
    <p:sldId id="393" r:id="rId5"/>
    <p:sldId id="394" r:id="rId6"/>
    <p:sldId id="395" r:id="rId7"/>
    <p:sldId id="373" r:id="rId8"/>
    <p:sldId id="372" r:id="rId9"/>
    <p:sldId id="374" r:id="rId10"/>
    <p:sldId id="298" r:id="rId11"/>
    <p:sldId id="352" r:id="rId12"/>
    <p:sldId id="353" r:id="rId13"/>
    <p:sldId id="354" r:id="rId14"/>
    <p:sldId id="300" r:id="rId15"/>
    <p:sldId id="356" r:id="rId16"/>
    <p:sldId id="351" r:id="rId17"/>
    <p:sldId id="301" r:id="rId18"/>
    <p:sldId id="361" r:id="rId19"/>
    <p:sldId id="355" r:id="rId20"/>
    <p:sldId id="302" r:id="rId21"/>
    <p:sldId id="349" r:id="rId22"/>
    <p:sldId id="350" r:id="rId23"/>
    <p:sldId id="304" r:id="rId24"/>
    <p:sldId id="390" r:id="rId25"/>
    <p:sldId id="391" r:id="rId26"/>
    <p:sldId id="392" r:id="rId27"/>
    <p:sldId id="367" r:id="rId28"/>
    <p:sldId id="376" r:id="rId29"/>
    <p:sldId id="368" r:id="rId30"/>
    <p:sldId id="377" r:id="rId31"/>
    <p:sldId id="348" r:id="rId32"/>
    <p:sldId id="305" r:id="rId33"/>
    <p:sldId id="346" r:id="rId34"/>
    <p:sldId id="274" r:id="rId35"/>
    <p:sldId id="369" r:id="rId36"/>
    <p:sldId id="357" r:id="rId37"/>
    <p:sldId id="386" r:id="rId38"/>
    <p:sldId id="306" r:id="rId39"/>
    <p:sldId id="345" r:id="rId40"/>
    <p:sldId id="358" r:id="rId41"/>
    <p:sldId id="307" r:id="rId42"/>
    <p:sldId id="364" r:id="rId43"/>
    <p:sldId id="365" r:id="rId44"/>
    <p:sldId id="366" r:id="rId45"/>
    <p:sldId id="343" r:id="rId46"/>
    <p:sldId id="371" r:id="rId47"/>
    <p:sldId id="378" r:id="rId48"/>
    <p:sldId id="379" r:id="rId49"/>
    <p:sldId id="308" r:id="rId50"/>
    <p:sldId id="342" r:id="rId51"/>
    <p:sldId id="309" r:id="rId52"/>
    <p:sldId id="340" r:id="rId53"/>
    <p:sldId id="339" r:id="rId54"/>
    <p:sldId id="310" r:id="rId55"/>
    <p:sldId id="281" r:id="rId56"/>
    <p:sldId id="359" r:id="rId57"/>
    <p:sldId id="380" r:id="rId58"/>
    <p:sldId id="331" r:id="rId59"/>
    <p:sldId id="336" r:id="rId60"/>
    <p:sldId id="401" r:id="rId61"/>
    <p:sldId id="402" r:id="rId62"/>
    <p:sldId id="335" r:id="rId63"/>
    <p:sldId id="333" r:id="rId64"/>
    <p:sldId id="311" r:id="rId65"/>
    <p:sldId id="322" r:id="rId66"/>
    <p:sldId id="313" r:id="rId67"/>
    <p:sldId id="381" r:id="rId68"/>
    <p:sldId id="382" r:id="rId69"/>
    <p:sldId id="387" r:id="rId70"/>
    <p:sldId id="388" r:id="rId71"/>
    <p:sldId id="389" r:id="rId72"/>
    <p:sldId id="328" r:id="rId73"/>
    <p:sldId id="360" r:id="rId74"/>
    <p:sldId id="329" r:id="rId75"/>
    <p:sldId id="384" r:id="rId76"/>
    <p:sldId id="385" r:id="rId77"/>
    <p:sldId id="317" r:id="rId78"/>
    <p:sldId id="330" r:id="rId79"/>
    <p:sldId id="383" r:id="rId80"/>
    <p:sldId id="397" r:id="rId81"/>
    <p:sldId id="399" r:id="rId82"/>
    <p:sldId id="400" r:id="rId8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>
      <p:cViewPr varScale="1">
        <p:scale>
          <a:sx n="65" d="100"/>
          <a:sy n="65" d="100"/>
        </p:scale>
        <p:origin x="90" y="1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038" y="5750047"/>
            <a:ext cx="1228725" cy="110795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262562" y="3638550"/>
            <a:ext cx="1666875" cy="1590675"/>
          </a:xfrm>
          <a:prstGeom prst="rect">
            <a:avLst/>
          </a:prstGeom>
          <a:blipFill dpi="0" rotWithShape="1">
            <a:blip r:embed="rId1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914400" y="836712"/>
            <a:ext cx="10363200" cy="247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國立高雄科技大學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第一校區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電子工程系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系統晶片設計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實習</a:t>
            </a: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r>
              <a:rPr lang="en-US" altLang="zh-TW" sz="2800" dirty="0" smtClean="0"/>
              <a:t>Lab3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/>
              <a:t>Vivado + Vivado SDK</a:t>
            </a:r>
            <a:br>
              <a:rPr lang="en-US" altLang="zh-TW" sz="3200" dirty="0"/>
            </a:br>
            <a:r>
              <a:rPr lang="en-US" altLang="zh-TW" sz="3200" dirty="0"/>
              <a:t>SoC</a:t>
            </a:r>
            <a:r>
              <a:rPr lang="zh-TW" altLang="en-US" sz="3200" dirty="0"/>
              <a:t> </a:t>
            </a:r>
            <a:r>
              <a:rPr lang="en-US" altLang="zh-TW" sz="3200" dirty="0"/>
              <a:t>Intrrupt</a:t>
            </a:r>
            <a:endParaRPr lang="zh-TW" altLang="en-US" sz="3200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791744" y="5445224"/>
            <a:ext cx="5328592" cy="74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000" dirty="0" smtClean="0"/>
              <a:t>Teacher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陳朝烈 教授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sz="2000" dirty="0" smtClean="0"/>
              <a:t>Author </a:t>
            </a:r>
            <a:r>
              <a:rPr lang="zh-TW" altLang="en-US" sz="2000" dirty="0" smtClean="0"/>
              <a:t>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古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 莊旻哲 廖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柏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洵 林昱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明 楊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豐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瑞</a:t>
            </a:r>
            <a:endParaRPr lang="zh-TW" altLang="en-US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IPname.vhd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16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744072" y="3573016"/>
            <a:ext cx="151216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16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744072" y="3573016"/>
            <a:ext cx="136815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16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672064" y="2996952"/>
            <a:ext cx="100811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IPname_S00_AXI.vhd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46" y="1052736"/>
            <a:ext cx="9160255" cy="49284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79976" y="3068960"/>
            <a:ext cx="2232248" cy="43204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62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80176" y="1700808"/>
            <a:ext cx="144016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9" y="3910568"/>
            <a:ext cx="2127959" cy="8145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56040" y="3910568"/>
            <a:ext cx="2232248" cy="814576"/>
          </a:xfrm>
          <a:prstGeom prst="rect">
            <a:avLst/>
          </a:prstGeom>
          <a:noFill/>
          <a:ln w="539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528048" y="3573016"/>
            <a:ext cx="1944216" cy="3375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59696" y="167274"/>
            <a:ext cx="3528392" cy="655365"/>
          </a:xfrm>
        </p:spPr>
        <p:txBody>
          <a:bodyPr>
            <a:noAutofit/>
          </a:bodyPr>
          <a:lstStyle/>
          <a:p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註解掉第一章練習所打的</a:t>
            </a:r>
            <a:r>
              <a:rPr lang="en-US" altLang="zh-TW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跑馬燈程式</a:t>
            </a:r>
            <a:endParaRPr lang="zh-TW" altLang="en-US" sz="2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5303912" y="822638"/>
            <a:ext cx="1080120" cy="3087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IP</a:t>
            </a:r>
            <a:r>
              <a:rPr lang="zh-TW" altLang="en-US" dirty="0" smtClean="0"/>
              <a:t>之中斷訊號輸出腳位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" r="49498"/>
          <a:stretch/>
        </p:blipFill>
        <p:spPr>
          <a:xfrm>
            <a:off x="2351585" y="764704"/>
            <a:ext cx="7272809" cy="57606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11824" y="2852936"/>
            <a:ext cx="129614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84032" y="2420888"/>
            <a:ext cx="64807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60096" y="3789040"/>
            <a:ext cx="129614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256240" y="4293096"/>
            <a:ext cx="720080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657125" y="3015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67190" y="2302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65504" y="366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981008" y="4180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894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35400" y="105273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91376" y="2996952"/>
            <a:ext cx="129614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619568" y="2708920"/>
            <a:ext cx="57606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051616" y="3933056"/>
            <a:ext cx="151216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71496" y="4437112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3"/>
          <p:cNvSpPr>
            <a:spLocks noGrp="1"/>
          </p:cNvSpPr>
          <p:nvPr>
            <p:ph type="title"/>
          </p:nvPr>
        </p:nvSpPr>
        <p:spPr>
          <a:xfrm>
            <a:off x="1936626" y="201848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Vivado2015.4</a:t>
            </a:r>
            <a:r>
              <a:rPr lang="zh-TW" altLang="en-US" dirty="0" smtClean="0"/>
              <a:t>版本操作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derson\Downloads\lab3_interrupt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5732" y="1"/>
            <a:ext cx="4208501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79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刷新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79976" y="3429000"/>
            <a:ext cx="144016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616280" y="4509120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47928" y="2348880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240016" y="2852936"/>
            <a:ext cx="151216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重新佈線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556792"/>
            <a:ext cx="8640960" cy="51513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63952" y="2420888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95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更新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34" y="1556793"/>
            <a:ext cx="9041166" cy="48542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84032" y="6093296"/>
            <a:ext cx="57606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855640" y="5661248"/>
            <a:ext cx="3096344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19736" y="5085184"/>
            <a:ext cx="432048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568893" y="4806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639616" y="55485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82346" y="60166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1295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916833"/>
            <a:ext cx="5410200" cy="35337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64596" y="4005064"/>
            <a:ext cx="720080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245794" y="4869160"/>
            <a:ext cx="954906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62910" y="38899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4646" y="4787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484784"/>
            <a:ext cx="3129052" cy="42771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53394" y="5342595"/>
            <a:ext cx="55497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568135" y="5081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116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直接接線引出</a:t>
            </a:r>
            <a:r>
              <a:rPr lang="en-US" altLang="zh-TW" dirty="0" smtClean="0"/>
              <a:t>port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1086" b="26629"/>
          <a:stretch/>
        </p:blipFill>
        <p:spPr>
          <a:xfrm>
            <a:off x="2711625" y="1772816"/>
            <a:ext cx="7320813" cy="4392488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7284132" y="2929806"/>
            <a:ext cx="1368152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1" dirty="0">
                <a:solidFill>
                  <a:srgbClr val="FF0000"/>
                </a:solidFill>
              </a:rPr>
              <a:t>對接腳點右鍵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7968208" y="321297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112224" y="4941168"/>
            <a:ext cx="172819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472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132857"/>
            <a:ext cx="8723313" cy="27390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96400" y="3861049"/>
            <a:ext cx="792088" cy="28529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8832304" y="4146347"/>
            <a:ext cx="1548172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1" dirty="0">
                <a:solidFill>
                  <a:srgbClr val="FF0000"/>
                </a:solidFill>
              </a:rPr>
              <a:t>接腳名稱確認是 </a:t>
            </a:r>
            <a:r>
              <a:rPr lang="en-US" altLang="zh-TW" sz="1200" b="1" dirty="0">
                <a:solidFill>
                  <a:srgbClr val="FF0000"/>
                </a:solidFill>
              </a:rPr>
              <a:t>led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8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直接接線引出</a:t>
            </a:r>
            <a:r>
              <a:rPr lang="en-US" altLang="zh-TW" dirty="0"/>
              <a:t>port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8754" b="31256"/>
          <a:stretch/>
        </p:blipFill>
        <p:spPr>
          <a:xfrm>
            <a:off x="2495600" y="1700809"/>
            <a:ext cx="6516424" cy="43442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92144" y="5157192"/>
            <a:ext cx="172819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600056" y="3103007"/>
            <a:ext cx="1368152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1" dirty="0">
                <a:solidFill>
                  <a:srgbClr val="FF0000"/>
                </a:solidFill>
              </a:rPr>
              <a:t>對接腳點右鍵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7284132" y="3386177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E091C71-4456-43C0-BBC7-E25E4E309EA7}"/>
              </a:ext>
            </a:extLst>
          </p:cNvPr>
          <p:cNvSpPr txBox="1">
            <a:spLocks/>
          </p:cNvSpPr>
          <p:nvPr/>
        </p:nvSpPr>
        <p:spPr>
          <a:xfrm>
            <a:off x="2063552" y="2852936"/>
            <a:ext cx="8229600" cy="1143000"/>
          </a:xfrm>
          <a:prstGeom prst="rect">
            <a:avLst/>
          </a:prstGeom>
          <a:noFill/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前導－在別的專案加入已有</a:t>
            </a:r>
            <a:r>
              <a:rPr lang="en-US" altLang="zh-TW"/>
              <a:t>IP</a:t>
            </a:r>
            <a:r>
              <a:rPr lang="zh-TW" altLang="en-US"/>
              <a:t>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15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1477387"/>
            <a:ext cx="8762487" cy="483133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575720" y="4135498"/>
            <a:ext cx="1548172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1" dirty="0">
                <a:solidFill>
                  <a:srgbClr val="FF0000"/>
                </a:solidFill>
              </a:rPr>
              <a:t>接腳名稱改成 </a:t>
            </a:r>
            <a:r>
              <a:rPr lang="en-US" altLang="zh-TW" sz="1200" b="1" dirty="0">
                <a:solidFill>
                  <a:srgbClr val="FF0000"/>
                </a:solidFill>
              </a:rPr>
              <a:t>btn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7848" y="3785043"/>
            <a:ext cx="64807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008040" y="4179886"/>
            <a:ext cx="64807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655840" y="3387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08040" y="38327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2854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59896" y="2060848"/>
            <a:ext cx="5328592" cy="2520280"/>
          </a:xfrm>
          <a:prstGeom prst="rect">
            <a:avLst/>
          </a:prstGeom>
          <a:noFill/>
          <a:ln w="539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47729" y="51271"/>
            <a:ext cx="5564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之間接線的樣子</a:t>
            </a:r>
            <a:endParaRPr lang="zh-TW" altLang="en-US" sz="540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6384032" y="836712"/>
            <a:ext cx="216024" cy="12241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定義底板中斷輸入腳位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79976" y="2348880"/>
            <a:ext cx="2232248" cy="14401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50189" y="333079"/>
            <a:ext cx="17796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點兩下</a:t>
            </a:r>
            <a:r>
              <a:rPr lang="en-US" altLang="zh-TW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endParaRPr lang="zh-TW" altLang="en-US" sz="3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6240016" y="861055"/>
            <a:ext cx="84202" cy="139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975" y="206078"/>
            <a:ext cx="8782050" cy="63912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32304" y="6228496"/>
            <a:ext cx="792088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775520" y="3645024"/>
            <a:ext cx="136815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35760" y="2492896"/>
            <a:ext cx="144016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575720" y="2204864"/>
            <a:ext cx="129614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75520" y="3861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151784" y="1828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926662" y="5843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0650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滑鼠點擊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並拖曳連接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INTERRUPT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5949" b="26582"/>
          <a:stretch/>
        </p:blipFill>
        <p:spPr>
          <a:xfrm>
            <a:off x="2279577" y="1556792"/>
            <a:ext cx="7337523" cy="48916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00056" y="3140968"/>
            <a:ext cx="2808312" cy="24482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6384032" y="1124744"/>
            <a:ext cx="1728192" cy="3024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2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8981" t="12163" r="383" b="35876"/>
          <a:stretch/>
        </p:blipFill>
        <p:spPr>
          <a:xfrm>
            <a:off x="1524000" y="1988841"/>
            <a:ext cx="9281868" cy="4279303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183823" y="987700"/>
            <a:ext cx="7886700" cy="994172"/>
          </a:xfrm>
        </p:spPr>
        <p:txBody>
          <a:bodyPr/>
          <a:lstStyle/>
          <a:p>
            <a:pPr algn="ctr"/>
            <a:r>
              <a:rPr lang="zh-TW" altLang="en-US" dirty="0" smtClean="0"/>
              <a:t>最後</a:t>
            </a:r>
            <a:r>
              <a:rPr lang="en-US" altLang="zh-TW" dirty="0" smtClean="0"/>
              <a:t>IP </a:t>
            </a:r>
            <a:r>
              <a:rPr lang="zh-TW" altLang="en-US" dirty="0" smtClean="0"/>
              <a:t>接線情況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360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83823" y="987700"/>
            <a:ext cx="7886700" cy="994172"/>
          </a:xfrm>
        </p:spPr>
        <p:txBody>
          <a:bodyPr/>
          <a:lstStyle/>
          <a:p>
            <a:pPr algn="ctr"/>
            <a:r>
              <a:rPr lang="zh-TW" altLang="en-US" dirty="0" smtClean="0"/>
              <a:t>確認</a:t>
            </a:r>
            <a:r>
              <a:rPr lang="en-US" altLang="zh-TW" dirty="0" smtClean="0"/>
              <a:t>IP </a:t>
            </a:r>
            <a:r>
              <a:rPr lang="zh-TW" altLang="en-US" dirty="0" smtClean="0"/>
              <a:t>接線正確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23" y="1836075"/>
            <a:ext cx="7676412" cy="37365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A1707A-DDB8-4CE4-B548-FEF6945AA1AA}"/>
              </a:ext>
            </a:extLst>
          </p:cNvPr>
          <p:cNvSpPr/>
          <p:nvPr/>
        </p:nvSpPr>
        <p:spPr>
          <a:xfrm>
            <a:off x="4774891" y="2074654"/>
            <a:ext cx="178111" cy="17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A1707A-DDB8-4CE4-B548-FEF6945AA1AA}"/>
              </a:ext>
            </a:extLst>
          </p:cNvPr>
          <p:cNvSpPr/>
          <p:nvPr/>
        </p:nvSpPr>
        <p:spPr>
          <a:xfrm>
            <a:off x="4659978" y="3934627"/>
            <a:ext cx="473825" cy="21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637680" y="22475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411415" y="387209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6953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完成封裝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2024" y="0"/>
            <a:ext cx="2933700" cy="4705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5520" y="2276872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536160" y="4365104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18578" y="2395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980735" y="4021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A163686-1AE3-485D-8443-F725E3BB2692}"/>
              </a:ext>
            </a:extLst>
          </p:cNvPr>
          <p:cNvSpPr txBox="1"/>
          <p:nvPr/>
        </p:nvSpPr>
        <p:spPr>
          <a:xfrm>
            <a:off x="2351584" y="913582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第一章在包</a:t>
            </a:r>
            <a:r>
              <a:rPr lang="en-US" altLang="zh-TW" dirty="0"/>
              <a:t>IP</a:t>
            </a:r>
            <a:r>
              <a:rPr lang="zh-TW" altLang="en-US" dirty="0"/>
              <a:t>時，可以選擇</a:t>
            </a:r>
            <a:r>
              <a:rPr lang="en-US" altLang="zh-TW" dirty="0"/>
              <a:t>IP</a:t>
            </a:r>
            <a:r>
              <a:rPr lang="zh-TW" altLang="en-US" dirty="0"/>
              <a:t>儲存位置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F39458-6794-406E-B131-72D1DC6E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412777"/>
            <a:ext cx="6696744" cy="45514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400A28F-8896-4C42-A450-D77459281170}"/>
              </a:ext>
            </a:extLst>
          </p:cNvPr>
          <p:cNvSpPr/>
          <p:nvPr/>
        </p:nvSpPr>
        <p:spPr>
          <a:xfrm>
            <a:off x="3143672" y="3717032"/>
            <a:ext cx="62646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83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2826" y="4700317"/>
            <a:ext cx="598785" cy="16174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文字方塊 7"/>
          <p:cNvSpPr txBox="1"/>
          <p:nvPr/>
        </p:nvSpPr>
        <p:spPr>
          <a:xfrm>
            <a:off x="5822711" y="365065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5" y="836406"/>
            <a:ext cx="9144000" cy="5143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47" y="2374857"/>
            <a:ext cx="3757613" cy="17073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64878" y="2010135"/>
            <a:ext cx="795855" cy="1448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4060732" y="195474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63277" y="2219182"/>
            <a:ext cx="1659434" cy="1662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文字方塊 10"/>
          <p:cNvSpPr txBox="1"/>
          <p:nvPr/>
        </p:nvSpPr>
        <p:spPr>
          <a:xfrm>
            <a:off x="5822711" y="216379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51610" y="3463543"/>
            <a:ext cx="1659434" cy="1662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文字方塊 12"/>
          <p:cNvSpPr txBox="1"/>
          <p:nvPr/>
        </p:nvSpPr>
        <p:spPr>
          <a:xfrm>
            <a:off x="8411044" y="340815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41193" y="3778153"/>
            <a:ext cx="481889" cy="22161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5" name="文字方塊 14"/>
          <p:cNvSpPr txBox="1"/>
          <p:nvPr/>
        </p:nvSpPr>
        <p:spPr>
          <a:xfrm>
            <a:off x="9423080" y="37781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14402" y="22435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右</a:t>
            </a:r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鍵</a:t>
            </a:r>
          </a:p>
        </p:txBody>
      </p:sp>
    </p:spTree>
    <p:extLst>
      <p:ext uri="{BB962C8B-B14F-4D97-AF65-F5344CB8AC3E}">
        <p14:creationId xmlns:p14="http://schemas.microsoft.com/office/powerpoint/2010/main" val="3946791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新增</a:t>
            </a:r>
            <a:r>
              <a:rPr lang="en-US" altLang="zh-TW" dirty="0" smtClean="0"/>
              <a:t>/</a:t>
            </a:r>
            <a:r>
              <a:rPr lang="zh-TW" altLang="en-US" dirty="0" smtClean="0"/>
              <a:t>修改</a:t>
            </a:r>
            <a:r>
              <a:rPr lang="en-US" altLang="zh-TW" dirty="0" smtClean="0"/>
              <a:t>.xdc</a:t>
            </a:r>
            <a:r>
              <a:rPr lang="zh-TW" altLang="en-US" dirty="0" smtClean="0"/>
              <a:t>檔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若是延續第一章練習則不用新增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" r="70425" b="7866"/>
          <a:stretch/>
        </p:blipFill>
        <p:spPr>
          <a:xfrm>
            <a:off x="3683732" y="846000"/>
            <a:ext cx="4824536" cy="60120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063552" y="-23956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新增</a:t>
            </a:r>
            <a:r>
              <a:rPr lang="zh-TW" altLang="en-US" dirty="0"/>
              <a:t>腳</a:t>
            </a:r>
            <a:r>
              <a:rPr lang="zh-TW" altLang="en-US" dirty="0" smtClean="0"/>
              <a:t>位</a:t>
            </a:r>
            <a:r>
              <a:rPr lang="zh-TW" altLang="en-US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297971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0" y="764704"/>
            <a:ext cx="8543925" cy="600075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063552" y="-23956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新增</a:t>
            </a:r>
            <a:r>
              <a:rPr lang="zh-TW" altLang="en-US" dirty="0"/>
              <a:t>腳</a:t>
            </a:r>
            <a:r>
              <a:rPr lang="zh-TW" altLang="en-US" dirty="0" smtClean="0"/>
              <a:t>位</a:t>
            </a:r>
            <a:r>
              <a:rPr lang="zh-TW" altLang="en-US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2529696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8" y="1124745"/>
            <a:ext cx="8505825" cy="5895975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2063552" y="-2395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新增腳位檔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650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32656"/>
            <a:ext cx="9144000" cy="4953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83832" y="1766762"/>
            <a:ext cx="4248472" cy="281436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硬體接腳宣</a:t>
            </a:r>
            <a:r>
              <a:rPr lang="zh-TW" altLang="en-US" dirty="0"/>
              <a:t>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set_property PACKAGE_PIN U14 [get_ports {led[7]}]</a:t>
            </a:r>
          </a:p>
          <a:p>
            <a:pPr marL="0" indent="0">
              <a:buNone/>
            </a:pPr>
            <a:r>
              <a:rPr lang="en-US" altLang="zh-TW" dirty="0"/>
              <a:t>set_property PACKAGE_PIN U19 [get_ports {led[6]}]                                                  </a:t>
            </a:r>
          </a:p>
          <a:p>
            <a:pPr marL="0" indent="0">
              <a:buNone/>
            </a:pPr>
            <a:r>
              <a:rPr lang="en-US" altLang="zh-TW" dirty="0"/>
              <a:t>set_property PACKAGE_PIN W22 [get_ports {led[5]}]</a:t>
            </a:r>
          </a:p>
          <a:p>
            <a:pPr marL="0" indent="0">
              <a:buNone/>
            </a:pPr>
            <a:r>
              <a:rPr lang="en-US" altLang="zh-TW" dirty="0"/>
              <a:t>set_property PACKAGE_PIN V22 [get_ports {led[4]}]</a:t>
            </a:r>
          </a:p>
          <a:p>
            <a:pPr marL="0" indent="0">
              <a:buNone/>
            </a:pPr>
            <a:r>
              <a:rPr lang="en-US" altLang="zh-TW" dirty="0"/>
              <a:t>set_property PACKAGE_PIN U21 [get_ports {led[3]}]</a:t>
            </a:r>
          </a:p>
          <a:p>
            <a:pPr marL="0" indent="0">
              <a:buNone/>
            </a:pPr>
            <a:r>
              <a:rPr lang="en-US" altLang="zh-TW" dirty="0"/>
              <a:t>set_property PACKAGE_PIN U22 [get_ports {led[2]}]</a:t>
            </a:r>
          </a:p>
          <a:p>
            <a:pPr marL="0" indent="0">
              <a:buNone/>
            </a:pPr>
            <a:r>
              <a:rPr lang="en-US" altLang="zh-TW" dirty="0"/>
              <a:t>set_property PACKAGE_PIN T21 [get_ports {led[1]}]</a:t>
            </a:r>
          </a:p>
          <a:p>
            <a:pPr marL="0" indent="0">
              <a:buNone/>
            </a:pPr>
            <a:r>
              <a:rPr lang="en-US" altLang="zh-TW" dirty="0"/>
              <a:t>set_property PACKAGE_PIN T22 [get_ports {led[0]}]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set_property IOSTANDARD LVCMOS33 [get_ports {led[7]}]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{led[6]}]                                                  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{led[5]}]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{led[4]}]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{led[3]}]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{led[2]}]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{led[1]}]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{led[0]}]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set_property PACKAGE_PIN P16 [get_ports {btn}]</a:t>
            </a:r>
          </a:p>
          <a:p>
            <a:pPr marL="0" indent="0">
              <a:buNone/>
            </a:pPr>
            <a:r>
              <a:rPr lang="en-US" altLang="zh-TW" dirty="0"/>
              <a:t>set_property IOSTANDARD LVCMOS18 [get_ports {btn}]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81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32656"/>
            <a:ext cx="9144000" cy="4953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03513" y="5373216"/>
            <a:ext cx="1053463" cy="16651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919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進行編譯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6076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1819275"/>
            <a:ext cx="3714750" cy="3219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48129" y="1819275"/>
            <a:ext cx="792088" cy="31358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492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加入中斷的</a:t>
            </a:r>
            <a:r>
              <a:rPr lang="en-US" altLang="zh-TW" dirty="0" smtClean="0"/>
              <a:t>Lab1_ledtest</a:t>
            </a:r>
            <a:r>
              <a:rPr lang="zh-TW" altLang="en-US" dirty="0" smtClean="0"/>
              <a:t>輸出到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79520C5-1FE6-4B6E-BE69-084EF6102713}"/>
              </a:ext>
            </a:extLst>
          </p:cNvPr>
          <p:cNvSpPr txBox="1"/>
          <p:nvPr/>
        </p:nvSpPr>
        <p:spPr>
          <a:xfrm>
            <a:off x="2135559" y="36111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在新專案中左側選單</a:t>
            </a:r>
            <a:r>
              <a:rPr lang="en-US" altLang="zh-TW" dirty="0"/>
              <a:t>-&gt;PROJECT MANAGER</a:t>
            </a:r>
            <a:r>
              <a:rPr lang="zh-TW" altLang="en-US" dirty="0"/>
              <a:t>選擇</a:t>
            </a:r>
            <a:r>
              <a:rPr lang="en-US" altLang="zh-TW" dirty="0"/>
              <a:t>Settings-&gt;IP-&gt;Repository</a:t>
            </a:r>
          </a:p>
          <a:p>
            <a:r>
              <a:rPr lang="zh-TW" altLang="en-US" dirty="0"/>
              <a:t>按</a:t>
            </a:r>
            <a:r>
              <a:rPr lang="en-US" altLang="zh-TW" dirty="0"/>
              <a:t>+</a:t>
            </a:r>
            <a:r>
              <a:rPr lang="zh-TW" altLang="en-US" dirty="0"/>
              <a:t>號選擇加入</a:t>
            </a:r>
            <a:r>
              <a:rPr lang="en-US" altLang="zh-TW" dirty="0"/>
              <a:t>IP</a:t>
            </a:r>
            <a:r>
              <a:rPr lang="zh-TW" altLang="en-US" dirty="0"/>
              <a:t>的資料夾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FAE4B0-E171-49E1-856D-76F72BF32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51"/>
          <a:stretch/>
        </p:blipFill>
        <p:spPr>
          <a:xfrm>
            <a:off x="1811524" y="1259468"/>
            <a:ext cx="8203065" cy="56166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4ECCA5-B622-4A5D-9F81-1438BBCD5965}"/>
              </a:ext>
            </a:extLst>
          </p:cNvPr>
          <p:cNvSpPr/>
          <p:nvPr/>
        </p:nvSpPr>
        <p:spPr>
          <a:xfrm>
            <a:off x="1703512" y="2132856"/>
            <a:ext cx="864097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EB9377-F938-4938-A6A2-C5F4985F6BB8}"/>
              </a:ext>
            </a:extLst>
          </p:cNvPr>
          <p:cNvSpPr/>
          <p:nvPr/>
        </p:nvSpPr>
        <p:spPr>
          <a:xfrm>
            <a:off x="4295800" y="3068960"/>
            <a:ext cx="72008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DC6D72-0EFA-46B4-9493-A3E535FF1283}"/>
              </a:ext>
            </a:extLst>
          </p:cNvPr>
          <p:cNvSpPr txBox="1"/>
          <p:nvPr/>
        </p:nvSpPr>
        <p:spPr>
          <a:xfrm>
            <a:off x="2567608" y="1948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9E9D1A-A1C0-4A4F-B2D5-E817E8CFA5BD}"/>
              </a:ext>
            </a:extLst>
          </p:cNvPr>
          <p:cNvSpPr txBox="1"/>
          <p:nvPr/>
        </p:nvSpPr>
        <p:spPr>
          <a:xfrm>
            <a:off x="5015880" y="300159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2 3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27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37406"/>
            <a:ext cx="9144000" cy="5143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4325" y="2176463"/>
            <a:ext cx="3943350" cy="25050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1" y="980728"/>
            <a:ext cx="1795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24000" y="4437112"/>
            <a:ext cx="133164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240016" y="4293096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7648" y="4437112"/>
            <a:ext cx="108012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462914" y="1052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279576" y="4067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849947" y="4130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7787" y="4150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  <a:endParaRPr lang="en-US" altLang="zh-TW" b="1" dirty="0">
              <a:solidFill>
                <a:srgbClr val="FF0000"/>
              </a:solidFill>
              <a:ea typeface="Cambria Math" panose="020405030504060302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4295800" y="3212976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展開</a:t>
            </a:r>
            <a:r>
              <a:rPr lang="en-US" altLang="zh-TW" dirty="0" smtClean="0"/>
              <a:t>SDK</a:t>
            </a:r>
            <a:br>
              <a:rPr lang="en-US" altLang="zh-TW" dirty="0" smtClean="0"/>
            </a:br>
            <a:r>
              <a:rPr lang="en-US" altLang="zh-TW" sz="3100" dirty="0"/>
              <a:t>(</a:t>
            </a:r>
            <a:r>
              <a:rPr lang="zh-TW" altLang="en-US" sz="3100" dirty="0"/>
              <a:t>若延續第二章節實作下來的請先將</a:t>
            </a:r>
            <a:r>
              <a:rPr lang="en-US" altLang="zh-TW" sz="3100" dirty="0"/>
              <a:t>SDK</a:t>
            </a:r>
            <a:r>
              <a:rPr lang="zh-TW" altLang="en-US" sz="3100" dirty="0"/>
              <a:t>關掉</a:t>
            </a:r>
            <a:r>
              <a:rPr lang="en-US" altLang="zh-TW" sz="3100" dirty="0"/>
              <a:t>)</a:t>
            </a:r>
            <a:endParaRPr lang="zh-TW" altLang="en-US" sz="3100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37406"/>
            <a:ext cx="9144000" cy="5143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9856" y="2060848"/>
            <a:ext cx="3371850" cy="2705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1" y="980728"/>
            <a:ext cx="1795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24000" y="4581128"/>
            <a:ext cx="133164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84032" y="4365104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403112" y="465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23992" y="4180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32656"/>
            <a:ext cx="914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建立應用專案</a:t>
            </a:r>
            <a:r>
              <a:rPr lang="en-US" altLang="zh-TW" dirty="0" err="1" smtClean="0"/>
              <a:t>led_intr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9537" y="1196753"/>
            <a:ext cx="8520947" cy="47930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1784" y="1412776"/>
            <a:ext cx="136815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519936" y="1492859"/>
            <a:ext cx="21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75520" y="1236609"/>
            <a:ext cx="436834" cy="2122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669023" y="879872"/>
            <a:ext cx="21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12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9" y="332656"/>
            <a:ext cx="7489699" cy="6408712"/>
          </a:xfrm>
        </p:spPr>
      </p:pic>
      <p:sp>
        <p:nvSpPr>
          <p:cNvPr id="3" name="矩形 2"/>
          <p:cNvSpPr/>
          <p:nvPr/>
        </p:nvSpPr>
        <p:spPr>
          <a:xfrm>
            <a:off x="5591945" y="5013176"/>
            <a:ext cx="68429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917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5" y="404665"/>
            <a:ext cx="4265687" cy="57036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23792" y="1700808"/>
            <a:ext cx="208823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672064" y="5733256"/>
            <a:ext cx="792088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348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51706"/>
            <a:ext cx="9144000" cy="4914900"/>
          </a:xfrm>
          <a:prstGeom prst="rect">
            <a:avLst/>
          </a:prstGeom>
        </p:spPr>
      </p:pic>
      <p:sp>
        <p:nvSpPr>
          <p:cNvPr id="3" name="標題 3"/>
          <p:cNvSpPr>
            <a:spLocks noGrp="1"/>
          </p:cNvSpPr>
          <p:nvPr>
            <p:ph type="title"/>
          </p:nvPr>
        </p:nvSpPr>
        <p:spPr>
          <a:xfrm>
            <a:off x="1847528" y="21000"/>
            <a:ext cx="8390756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將下頁程式碼貼上到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helloworld.c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zh-TW" altLang="en-US" sz="3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1704" y="1340768"/>
            <a:ext cx="7128792" cy="295232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38028" y="2132856"/>
            <a:ext cx="5135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BA46AEC-DBFA-4D5D-9B98-6E1AAB7B3FCE}"/>
              </a:ext>
            </a:extLst>
          </p:cNvPr>
          <p:cNvSpPr txBox="1"/>
          <p:nvPr/>
        </p:nvSpPr>
        <p:spPr>
          <a:xfrm>
            <a:off x="2351584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加入成功會顯示你的</a:t>
            </a:r>
            <a:r>
              <a:rPr lang="en-US" altLang="zh-TW" dirty="0"/>
              <a:t>IP</a:t>
            </a:r>
            <a:r>
              <a:rPr lang="zh-TW" altLang="en-US" dirty="0"/>
              <a:t>名稱，點</a:t>
            </a:r>
            <a:r>
              <a:rPr lang="en-US" altLang="zh-TW" dirty="0"/>
              <a:t>OK</a:t>
            </a:r>
            <a:r>
              <a:rPr lang="zh-TW" altLang="en-US" dirty="0"/>
              <a:t>後再點</a:t>
            </a:r>
            <a:r>
              <a:rPr lang="en-US" altLang="zh-TW" dirty="0"/>
              <a:t>OK</a:t>
            </a:r>
            <a:r>
              <a:rPr lang="zh-TW" altLang="en-US" dirty="0"/>
              <a:t>離開</a:t>
            </a:r>
            <a:r>
              <a:rPr lang="en-US" altLang="zh-TW" dirty="0"/>
              <a:t>setting</a:t>
            </a:r>
            <a:r>
              <a:rPr lang="zh-TW" altLang="en-US" dirty="0"/>
              <a:t>畫面</a:t>
            </a:r>
            <a:endParaRPr lang="en-US" altLang="zh-TW" dirty="0"/>
          </a:p>
          <a:p>
            <a:r>
              <a:rPr lang="zh-TW" altLang="en-US" dirty="0"/>
              <a:t>新增的</a:t>
            </a:r>
            <a:r>
              <a:rPr lang="en-US" altLang="zh-TW" dirty="0"/>
              <a:t>IP</a:t>
            </a:r>
            <a:r>
              <a:rPr lang="zh-TW" altLang="en-US" dirty="0"/>
              <a:t>就會出現在</a:t>
            </a: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Catalog</a:t>
            </a:r>
            <a:r>
              <a:rPr lang="zh-TW" altLang="en-US" dirty="0"/>
              <a:t>裡面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281E0A-41C0-4515-8886-AA90AB10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844825"/>
            <a:ext cx="59055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677026" y="85490"/>
            <a:ext cx="4418974" cy="6655878"/>
          </a:xfrm>
          <a:ln w="381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/******************************************************************************** Copyright (C) 2009 - 2014 Xilinx, Inc.  All rights reserved.** Permission is hereby granted, free of charge, to any person obtaining a copy* of this software and associated documentation files (the "Software"), to deal* in the Software without restriction, including without limitation the rights* to use, copy, modify, merge, publish, distribute, sublicense, and/or sell* copies of the Software, and to permit persons to whom the Software is* furnished to do so, subject to the following conditions:** The above copyright notice and this permission notice shall be included in* all copies or substantial portions of the Software.** Use of the Software is limited solely to applications:* (a) running on a Xilinx device, or* (b) that interact with a Xilinx device through a bus or interconnect.** THE SOFTWARE IS PROVIDED "AS IS", WITHOUT WARRANTY OF ANY KIND, EXPRESS OR* IMPLIED, INCLUDING BUT NOT LIMITED TO THE WARRANTIES OF MERCHANTABILITY,* FITNESS FOR A PARTICULAR PURPOSE AND NONINFRINGEMENT. IN NO EVENT SHALL* XILINX  BE LIABLE FOR ANY CLAIM, DAMAGES OR OTHER LIABILITY,* WHETHER IN AN ACTION OF CONTRACT, TORT OR OTHERWISE, ARISING FROM, OUT OF* OR IN CONNECTION WITH THE SOFTWARE OR THE USE OR OTHER DEALINGS IN THE* SOFTWARE.** Except as contained in this notice, the name of the Xilinx shall not be used* in advertising or otherwise to promote the sale, use or other dealings in* this Software without prior written authorization from Xilinx.*******************************************************************************//* * 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helloworld.c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: simple test application * * This application configures UART 16550 to baud rate 9600. * PS7 UART (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Zynq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) is not initialized by this application, since * 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bootrom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bsp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 configures it to baud rate 115200 * * ------------------------------------------------ * | UART TYPE   BAUD RATE                        | * ------------------------------------------------ *   uartns550   9600 *   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uartlite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    Configurable only in HW design *   ps7_uart    115200 (configured by 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bootrom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bsp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) */</a:t>
            </a:r>
            <a:endParaRPr lang="zh-TW" alt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800" b="1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zh-TW" sz="8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800" b="1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zh-TW" sz="8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include &lt;stdio.h&gt;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"platform.h"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"xil_io.h"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"xil_types.h"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"xparameters.h"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"xil_exception.h"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"xscugic.h"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"myip.h"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"sleep.h"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“xil_printf.h“</a:t>
            </a:r>
            <a:r>
              <a:rPr lang="zh-TW" alt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TW" alt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若會出錯則此行註解掉</a:t>
            </a: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XScuGic</a:t>
            </a: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InterruptController</a:t>
            </a: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; /* Instance of the Interrupt Controller */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altLang="zh-TW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XScuGic_Config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altLang="zh-TW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GicConfig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;/* The configuration parameters of the controller */</a:t>
            </a:r>
          </a:p>
          <a:p>
            <a:endParaRPr lang="zh-TW" alt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XPAR_FABRIC_MYIP_0_INTR_INTR = 61;//######interrupt number####################(</a:t>
            </a:r>
            <a:r>
              <a:rPr lang="en-US" altLang="zh-TW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vivado2017.4</a:t>
            </a:r>
            <a:r>
              <a:rPr lang="zh-TW" alt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此行可註解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TW" alt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zh-TW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991544" y="85490"/>
            <a:ext cx="4104456" cy="132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6096000" y="91832"/>
            <a:ext cx="4418974" cy="664953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void INTERRUPT_Handler0(void *baseaddr_p){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 i;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print("Push Button was pressed\r\n");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//xil_printf("Push Button was pressed\r\n");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for(i=0;i&lt;2;i++){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MYIP_mWriteReg(0x43C00000, MYIP_S00_AXI_SLV_REG0_OFFSET, 0xf0);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usleep(500000);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MYIP_mWriteReg(0x43C00000, MYIP_S00_AXI_SLV_REG0_OFFSET, 0x0f);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usleep(500000);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 err="1"/>
              <a:t>int</a:t>
            </a:r>
            <a:r>
              <a:rPr lang="en-US" altLang="zh-TW" sz="1000" b="1" dirty="0"/>
              <a:t> </a:t>
            </a:r>
            <a:r>
              <a:rPr lang="en-US" altLang="zh-TW" sz="1000" b="1" dirty="0" err="1"/>
              <a:t>ScuGicInterrupt_Init</a:t>
            </a:r>
            <a:r>
              <a:rPr lang="en-US" altLang="zh-TW" sz="1000" b="1" dirty="0"/>
              <a:t>(void)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{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 err="1"/>
              <a:t>int</a:t>
            </a:r>
            <a:r>
              <a:rPr lang="en-US" altLang="zh-TW" sz="1000" b="1" dirty="0"/>
              <a:t> Status;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/*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 * Initialize the interrupt controller driver so that it is ready to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 * use.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zh-TW" altLang="en-US" sz="1000" b="1" dirty="0"/>
              <a:t> * *</a:t>
            </a:r>
            <a:r>
              <a:rPr lang="en-US" altLang="zh-TW" sz="1000" b="1" dirty="0"/>
              <a:t>/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 err="1"/>
              <a:t>Xil_ExceptionInit</a:t>
            </a:r>
            <a:r>
              <a:rPr lang="en-US" altLang="zh-TW" sz="1000" b="1" dirty="0"/>
              <a:t>();</a:t>
            </a:r>
          </a:p>
          <a:p>
            <a:pPr marL="400050" lvl="1" indent="0">
              <a:lnSpc>
                <a:spcPct val="80000"/>
              </a:lnSpc>
              <a:buNone/>
            </a:pPr>
            <a:endParaRPr lang="zh-TW" altLang="en-US" sz="1000" b="1" dirty="0"/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 err="1"/>
              <a:t>GicConfig</a:t>
            </a:r>
            <a:r>
              <a:rPr lang="en-US" altLang="zh-TW" sz="1000" b="1" dirty="0"/>
              <a:t> = </a:t>
            </a:r>
            <a:r>
              <a:rPr lang="en-US" altLang="zh-TW" sz="1000" b="1" dirty="0" err="1"/>
              <a:t>XScuGic_LookupConfig</a:t>
            </a:r>
            <a:r>
              <a:rPr lang="en-US" altLang="zh-TW" sz="1000" b="1" dirty="0"/>
              <a:t>(XPAR_PS7_SCUGIC_0_DEVICE_ID);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if (NULL == </a:t>
            </a:r>
            <a:r>
              <a:rPr lang="en-US" altLang="zh-TW" sz="1000" b="1" dirty="0" err="1"/>
              <a:t>GicConfig</a:t>
            </a:r>
            <a:r>
              <a:rPr lang="en-US" altLang="zh-TW" sz="1000" b="1" dirty="0"/>
              <a:t>) {</a:t>
            </a:r>
          </a:p>
          <a:p>
            <a:pPr marL="800100" lvl="2" indent="0">
              <a:lnSpc>
                <a:spcPct val="80000"/>
              </a:lnSpc>
              <a:buNone/>
            </a:pPr>
            <a:r>
              <a:rPr lang="en-US" altLang="zh-TW" sz="1000" b="1" dirty="0"/>
              <a:t>return XST_FAILURE;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zh-TW" altLang="en-US" sz="1000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Status = </a:t>
            </a:r>
            <a:r>
              <a:rPr lang="en-US" altLang="zh-TW" sz="1000" b="1" dirty="0" err="1"/>
              <a:t>XScuGic_CfgInitialize</a:t>
            </a:r>
            <a:r>
              <a:rPr lang="en-US" altLang="zh-TW" sz="1000" b="1" dirty="0"/>
              <a:t>(&amp;</a:t>
            </a:r>
            <a:r>
              <a:rPr lang="en-US" altLang="zh-TW" sz="1000" b="1" dirty="0" err="1"/>
              <a:t>InterruptController</a:t>
            </a:r>
            <a:r>
              <a:rPr lang="en-US" altLang="zh-TW" sz="1000" b="1" dirty="0"/>
              <a:t>, </a:t>
            </a:r>
            <a:r>
              <a:rPr lang="en-US" altLang="zh-TW" sz="1000" b="1" dirty="0" err="1"/>
              <a:t>GicConfig</a:t>
            </a:r>
            <a:r>
              <a:rPr lang="en-US" altLang="zh-TW" sz="1000" b="1" dirty="0"/>
              <a:t>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 err="1"/>
              <a:t>GicConfig</a:t>
            </a:r>
            <a:r>
              <a:rPr lang="en-US" altLang="zh-TW" sz="1000" b="1" dirty="0"/>
              <a:t>-&gt;</a:t>
            </a:r>
            <a:r>
              <a:rPr lang="en-US" altLang="zh-TW" sz="1000" b="1" dirty="0" err="1"/>
              <a:t>CpuBaseAddress</a:t>
            </a:r>
            <a:r>
              <a:rPr lang="en-US" altLang="zh-TW" sz="1000" b="1" dirty="0"/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zh-TW" altLang="en-US" sz="1000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if (Status != XST_SUCCESS) {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return XST_FAILURE</a:t>
            </a:r>
            <a:r>
              <a:rPr lang="en-US" altLang="zh-TW" sz="600" b="1" dirty="0"/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}</a:t>
            </a:r>
          </a:p>
          <a:p>
            <a:pPr marL="0" indent="0">
              <a:buNone/>
            </a:pPr>
            <a:endParaRPr lang="zh-TW" altLang="en-US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87888" y="29517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74724" y="29517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3"/>
          <p:cNvSpPr txBox="1">
            <a:spLocks/>
          </p:cNvSpPr>
          <p:nvPr/>
        </p:nvSpPr>
        <p:spPr>
          <a:xfrm>
            <a:off x="1703512" y="116632"/>
            <a:ext cx="4464496" cy="662473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700" b="1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4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</a:lvl9pPr>
          </a:lstStyle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Setup the Interrupt System</a:t>
            </a:r>
          </a:p>
          <a:p>
            <a:r>
              <a:rPr lang="zh-TW" altLang="en-US" sz="1000" dirty="0">
                <a:latin typeface="+mn-lt"/>
                <a:cs typeface="+mn-cs"/>
              </a:rPr>
              <a:t> *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Connect the interrupt controller interrupt handler to the hardware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interrupt handling logic in the ARM processor.</a:t>
            </a:r>
          </a:p>
          <a:p>
            <a:r>
              <a:rPr lang="zh-TW" altLang="en-US" sz="1000" dirty="0">
                <a:latin typeface="+mn-lt"/>
                <a:cs typeface="+mn-cs"/>
              </a:rPr>
              <a:t>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r>
              <a:rPr lang="en-US" altLang="zh-TW" sz="1000" dirty="0">
                <a:latin typeface="+mn-lt"/>
                <a:cs typeface="+mn-cs"/>
              </a:rPr>
              <a:t>Xil_ExceptionRegisterHandler(XIL_EXCEPTION_ID_IRQ_INT,</a:t>
            </a:r>
          </a:p>
          <a:p>
            <a:r>
              <a:rPr lang="en-US" altLang="zh-TW" sz="1000" dirty="0">
                <a:latin typeface="+mn-lt"/>
                <a:cs typeface="+mn-cs"/>
              </a:rPr>
              <a:t>(Xil_ExceptionHandler) XScuGic_InterruptHandler,</a:t>
            </a:r>
          </a:p>
          <a:p>
            <a:r>
              <a:rPr lang="en-US" altLang="zh-TW" sz="1000" dirty="0">
                <a:latin typeface="+mn-lt"/>
                <a:cs typeface="+mn-cs"/>
              </a:rPr>
              <a:t>(void *) &amp;InterruptController);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Connect a device driver handler that will be called when an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interrupt for the device occurs, the device driver handler performs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the specific interrupt processing for the device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since the xparameters.h file doesnt detect the external interrupts, we have to manually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use the IRQ_F2P port numbers ; 91, 90, ect..</a:t>
            </a:r>
          </a:p>
          <a:p>
            <a:r>
              <a:rPr lang="zh-TW" altLang="en-US" sz="1000" dirty="0">
                <a:latin typeface="+mn-lt"/>
                <a:cs typeface="+mn-cs"/>
              </a:rPr>
              <a:t>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Status = XScuGic_Connect(&amp;InterruptController,XPAR_FABRIC_MYIP_0_INTR_INTR,</a:t>
            </a:r>
          </a:p>
          <a:p>
            <a:r>
              <a:rPr lang="en-US" altLang="zh-TW" sz="1000" dirty="0">
                <a:latin typeface="+mn-lt"/>
                <a:cs typeface="+mn-cs"/>
              </a:rPr>
              <a:t>(Xil_ExceptionHandler)INTERRUPT_Handler0,</a:t>
            </a:r>
          </a:p>
          <a:p>
            <a:r>
              <a:rPr lang="en-US" altLang="zh-TW" sz="1000" dirty="0">
                <a:latin typeface="+mn-lt"/>
                <a:cs typeface="+mn-cs"/>
              </a:rPr>
              <a:t>(void *)&amp;InterruptController);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XScuGic_Enable(&amp;InterruptController, XPAR_FABRIC_MYIP_0_INTR_INTR);</a:t>
            </a:r>
          </a:p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Enable interrupts in the ARM</a:t>
            </a:r>
          </a:p>
          <a:p>
            <a:r>
              <a:rPr lang="zh-TW" altLang="en-US" sz="1000" dirty="0">
                <a:latin typeface="+mn-lt"/>
                <a:cs typeface="+mn-cs"/>
              </a:rPr>
              <a:t>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r>
              <a:rPr lang="en-US" altLang="zh-TW" sz="1000" dirty="0">
                <a:latin typeface="+mn-lt"/>
                <a:cs typeface="+mn-cs"/>
              </a:rPr>
              <a:t>Xil_ExceptionEnable();</a:t>
            </a:r>
          </a:p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Set interrupts PriorityTriggerType</a:t>
            </a:r>
          </a:p>
          <a:p>
            <a:r>
              <a:rPr lang="zh-TW" altLang="en-US" sz="1000" dirty="0">
                <a:latin typeface="+mn-lt"/>
                <a:cs typeface="+mn-cs"/>
              </a:rPr>
              <a:t>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r>
              <a:rPr lang="en-US" altLang="zh-TW" sz="1000" dirty="0">
                <a:latin typeface="+mn-lt"/>
                <a:cs typeface="+mn-cs"/>
              </a:rPr>
              <a:t>XScuGic_SetPriorityTriggerType(&amp;InterruptController, XPAR_FABRIC_MYIP_0_INTR_INTR,</a:t>
            </a:r>
          </a:p>
          <a:p>
            <a:r>
              <a:rPr lang="en-US" altLang="zh-TW" sz="1000" dirty="0">
                <a:latin typeface="+mn-lt"/>
                <a:cs typeface="+mn-cs"/>
              </a:rPr>
              <a:t>0xa0, 3);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if (Status != XST_SUCCESS)</a:t>
            </a:r>
          </a:p>
          <a:p>
            <a:pPr lvl="1"/>
            <a:r>
              <a:rPr lang="en-US" altLang="zh-TW" sz="1000" b="1" dirty="0"/>
              <a:t>return XST_FAILURE;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8" name="內容版面配置區 3"/>
          <p:cNvSpPr txBox="1">
            <a:spLocks/>
          </p:cNvSpPr>
          <p:nvPr/>
        </p:nvSpPr>
        <p:spPr>
          <a:xfrm>
            <a:off x="6384032" y="116632"/>
            <a:ext cx="4104456" cy="662473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zh-TW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1000" b="1"/>
            </a:lvl1pPr>
            <a:lvl2pPr marL="742950" lvl="1" indent="-285750">
              <a:spcBef>
                <a:spcPct val="20000"/>
              </a:spcBef>
              <a:buFont typeface="Arial" pitchFamily="34" charset="0"/>
              <a:buChar char="–"/>
              <a:defRPr sz="1000" b="1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</a:lvl9pPr>
          </a:lstStyle>
          <a:p>
            <a:r>
              <a:rPr lang="en-US" altLang="zh-TW" sz="900" dirty="0"/>
              <a:t>int main()</a:t>
            </a:r>
          </a:p>
          <a:p>
            <a:r>
              <a:rPr lang="en-US" altLang="zh-TW" sz="900" dirty="0"/>
              <a:t>{</a:t>
            </a:r>
          </a:p>
          <a:p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int xstatus;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// Interrupt Test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xstatus = ScuGicInterrupt_Init();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if (xstatus != XST_SUCCESS)</a:t>
            </a:r>
          </a:p>
          <a:p>
            <a:pPr marL="0" lvl="1" indent="0">
              <a:buNone/>
            </a:pPr>
            <a:r>
              <a:rPr lang="en-US" altLang="zh-TW" sz="900" dirty="0"/>
              <a:t>return XST_FAILURE;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// Wait For interrupt;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print("Wait for the interrupt to trigger \r\n");</a:t>
            </a:r>
          </a:p>
          <a:p>
            <a:pPr marL="0" lvl="1" indent="0">
              <a:buNone/>
            </a:pPr>
            <a:r>
              <a:rPr lang="en-US" altLang="zh-TW" sz="900" dirty="0"/>
              <a:t>print("########################################\r\n");</a:t>
            </a:r>
          </a:p>
          <a:p>
            <a:pPr marL="0" lvl="1" indent="0">
              <a:buNone/>
            </a:pPr>
            <a:r>
              <a:rPr lang="en-US" altLang="zh-TW" sz="900" dirty="0"/>
              <a:t>print(" \r\n");</a:t>
            </a:r>
          </a:p>
          <a:p>
            <a:pPr marL="0" lvl="1" indent="0">
              <a:buNone/>
            </a:pPr>
            <a:r>
              <a:rPr lang="en-US" altLang="zh-TW" sz="900" dirty="0"/>
              <a:t>int i=0;</a:t>
            </a:r>
          </a:p>
          <a:p>
            <a:pPr marL="0" lvl="1" indent="0">
              <a:buNone/>
            </a:pPr>
            <a:r>
              <a:rPr lang="en-US" altLang="zh-TW" sz="900" dirty="0"/>
              <a:t>while(1){</a:t>
            </a:r>
          </a:p>
          <a:p>
            <a:pPr marL="0" lvl="2" indent="0">
              <a:buNone/>
            </a:pPr>
            <a:r>
              <a:rPr lang="en-US" altLang="zh-TW" sz="900" b="1" dirty="0"/>
              <a:t>for(i=0;i&lt;=255;i++){</a:t>
            </a:r>
          </a:p>
          <a:p>
            <a:pPr marL="0" lvl="2" indent="0">
              <a:buNone/>
            </a:pPr>
            <a:r>
              <a:rPr lang="en-US" altLang="zh-TW" sz="900" b="1" dirty="0"/>
              <a:t>MYIP_mWriteReg(0x43C00000, MYIP_S00_AXI_SLV_REG0_OFFSET, </a:t>
            </a:r>
            <a:r>
              <a:rPr lang="en-US" altLang="zh-TW" sz="900" b="1" dirty="0" err="1"/>
              <a:t>i</a:t>
            </a:r>
            <a:r>
              <a:rPr lang="en-US" altLang="zh-TW" sz="900" b="1" dirty="0"/>
              <a:t>);</a:t>
            </a:r>
          </a:p>
          <a:p>
            <a:pPr marL="0" lvl="2" indent="0">
              <a:buNone/>
            </a:pPr>
            <a:r>
              <a:rPr lang="en-US" altLang="zh-TW" sz="900" b="1" dirty="0"/>
              <a:t>printf("i = %d \r\n",i);</a:t>
            </a:r>
          </a:p>
          <a:p>
            <a:pPr marL="0" lvl="2" indent="0">
              <a:buNone/>
            </a:pPr>
            <a:r>
              <a:rPr lang="en-US" altLang="zh-TW" sz="900" b="1" dirty="0"/>
              <a:t>sleep(1);</a:t>
            </a:r>
          </a:p>
          <a:p>
            <a:pPr marL="0" lvl="2" indent="0">
              <a:buNone/>
            </a:pPr>
            <a:r>
              <a:rPr lang="en-US" altLang="zh-TW" sz="900" b="1" dirty="0"/>
              <a:t>}</a:t>
            </a:r>
          </a:p>
          <a:p>
            <a:pPr marL="0" lvl="1" indent="0">
              <a:buNone/>
            </a:pPr>
            <a:r>
              <a:rPr lang="en-US" altLang="zh-TW" sz="900" dirty="0"/>
              <a:t>}</a:t>
            </a:r>
          </a:p>
          <a:p>
            <a:pPr marL="0" lvl="1" indent="0">
              <a:buNone/>
            </a:pPr>
            <a:r>
              <a:rPr lang="en-US" altLang="zh-TW" sz="900" dirty="0"/>
              <a:t>return 0;</a:t>
            </a:r>
          </a:p>
          <a:p>
            <a:r>
              <a:rPr lang="en-US" altLang="zh-TW" sz="900" dirty="0"/>
              <a:t>}</a:t>
            </a:r>
          </a:p>
        </p:txBody>
      </p:sp>
      <p:sp>
        <p:nvSpPr>
          <p:cNvPr id="10" name="矩形 9"/>
          <p:cNvSpPr/>
          <p:nvPr/>
        </p:nvSpPr>
        <p:spPr>
          <a:xfrm>
            <a:off x="5599674" y="135354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63698" y="135354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—offset address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4" y="1556792"/>
            <a:ext cx="4038600" cy="307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215680" y="3717032"/>
            <a:ext cx="64807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觀看</a:t>
            </a:r>
            <a:r>
              <a:rPr lang="en-US" altLang="zh-TW" dirty="0" smtClean="0"/>
              <a:t>IP</a:t>
            </a:r>
            <a:r>
              <a:rPr lang="zh-TW" altLang="en-US" dirty="0" smtClean="0"/>
              <a:t>的中斷腳位</a:t>
            </a:r>
            <a:endParaRPr lang="zh-TW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1544" y="4869161"/>
            <a:ext cx="7632848" cy="170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7464152" y="5445224"/>
            <a:ext cx="64807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59541" y="1556792"/>
            <a:ext cx="8416935" cy="47345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87888" y="2132856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279576" y="2636912"/>
            <a:ext cx="648072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711624" y="335087"/>
            <a:ext cx="5698976" cy="101297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必須預先選取才能</a:t>
            </a:r>
            <a:r>
              <a:rPr lang="en-US" altLang="zh-TW" sz="2800" dirty="0">
                <a:solidFill>
                  <a:srgbClr val="FF0000"/>
                </a:solidFill>
              </a:rPr>
              <a:t>Run</a:t>
            </a:r>
            <a:r>
              <a:rPr lang="zh-TW" altLang="en-US" sz="2800" dirty="0">
                <a:solidFill>
                  <a:srgbClr val="FF0000"/>
                </a:solidFill>
              </a:rPr>
              <a:t>對程式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2999656" y="1052736"/>
            <a:ext cx="2304256" cy="158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80583" y="213285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89309" y="2636912"/>
            <a:ext cx="2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Run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先將就的</a:t>
            </a:r>
            <a:r>
              <a:rPr lang="en-US" altLang="zh-TW" dirty="0" smtClean="0"/>
              <a:t>configuration</a:t>
            </a:r>
            <a:r>
              <a:rPr lang="zh-TW" altLang="en-US" dirty="0" smtClean="0"/>
              <a:t>刪除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70" y="1916833"/>
            <a:ext cx="8006730" cy="42383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55840" y="3284984"/>
            <a:ext cx="5040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10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052736"/>
            <a:ext cx="8815772" cy="49217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47528" y="2420888"/>
            <a:ext cx="165618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431704" y="2169731"/>
            <a:ext cx="316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快速點兩下產生</a:t>
            </a:r>
            <a:endParaRPr lang="en-US" altLang="zh-TW" b="1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下面的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New_configuration</a:t>
            </a:r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項目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90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36713"/>
            <a:ext cx="9117082" cy="50714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408368" y="3573016"/>
            <a:ext cx="43204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23592" y="1844824"/>
            <a:ext cx="864096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91744" y="4437112"/>
            <a:ext cx="57606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538730" y="37170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87688" y="1768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16965" y="40559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049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延續第一章與第二章練習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077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937003"/>
            <a:ext cx="8784977" cy="50555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13696" y="3356742"/>
            <a:ext cx="432048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006483" y="2860658"/>
            <a:ext cx="1145301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128448" y="3572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00940" y="309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27848" y="5013176"/>
            <a:ext cx="57606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293256" y="5156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07496" y="495956"/>
            <a:ext cx="519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Bit</a:t>
            </a:r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檔路徑在 專案資料夾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\Project</a:t>
            </a:r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檔名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.runs \ impl_1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cxnSp>
        <p:nvCxnSpPr>
          <p:cNvPr id="12" name="直線單箭頭接點 11"/>
          <p:cNvCxnSpPr>
            <a:stCxn id="11" idx="2"/>
          </p:cNvCxnSpPr>
          <p:nvPr/>
        </p:nvCxnSpPr>
        <p:spPr>
          <a:xfrm flipH="1">
            <a:off x="3663326" y="865288"/>
            <a:ext cx="1640586" cy="124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2005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474961"/>
            <a:ext cx="8229600" cy="39414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79777" y="3849218"/>
            <a:ext cx="1008112" cy="7319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07769" y="2276872"/>
            <a:ext cx="57606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525129" y="2300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87888" y="444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65893" y="652050"/>
            <a:ext cx="3145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加入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.bit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檔的話在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Run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時會再對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FPGA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進行燒入</a:t>
            </a:r>
            <a:endParaRPr lang="en-US" altLang="zh-TW" sz="1100" b="1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或者若未加入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.bit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檔，可在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Run CPU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後再進行燒入</a:t>
            </a:r>
            <a:endParaRPr lang="zh-TW" altLang="en-US" sz="11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4583834" y="1121800"/>
            <a:ext cx="3096342" cy="232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741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12425" y="2466040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367808" y="2132856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332656"/>
            <a:ext cx="8272902" cy="6081010"/>
          </a:xfrm>
        </p:spPr>
      </p:pic>
    </p:spTree>
    <p:extLst>
      <p:ext uri="{BB962C8B-B14F-4D97-AF65-F5344CB8AC3E}">
        <p14:creationId xmlns:p14="http://schemas.microsoft.com/office/powerpoint/2010/main" val="17239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9736" y="2276872"/>
            <a:ext cx="1512168" cy="57606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264352" y="4941168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64352" y="5278080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439816" y="115200"/>
            <a:ext cx="5698976" cy="1012974"/>
          </a:xfrm>
        </p:spPr>
        <p:txBody>
          <a:bodyPr>
            <a:normAutofit fontScale="90000"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在</a:t>
            </a:r>
            <a:r>
              <a:rPr lang="en-US" altLang="zh-TW" sz="2800" dirty="0">
                <a:solidFill>
                  <a:srgbClr val="FF0000"/>
                </a:solidFill>
              </a:rPr>
              <a:t>SoC</a:t>
            </a:r>
            <a:r>
              <a:rPr lang="zh-TW" altLang="en-US" sz="2800" dirty="0">
                <a:solidFill>
                  <a:srgbClr val="FF0000"/>
                </a:solidFill>
              </a:rPr>
              <a:t>開發板的</a:t>
            </a:r>
            <a:r>
              <a:rPr lang="en-US" altLang="zh-TW" sz="2800" dirty="0">
                <a:solidFill>
                  <a:srgbClr val="FF0000"/>
                </a:solidFill>
              </a:rPr>
              <a:t>UART</a:t>
            </a:r>
            <a:r>
              <a:rPr lang="zh-TW" altLang="en-US" sz="2800" dirty="0">
                <a:solidFill>
                  <a:srgbClr val="FF0000"/>
                </a:solidFill>
              </a:rPr>
              <a:t>接到電腦上電後，自行到裝置管理員看</a:t>
            </a:r>
            <a:r>
              <a:rPr lang="en-US" altLang="zh-TW" sz="2800" dirty="0">
                <a:solidFill>
                  <a:srgbClr val="FF0000"/>
                </a:solidFill>
              </a:rPr>
              <a:t>UART COM port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4640045" y="980511"/>
            <a:ext cx="2304256" cy="158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412776"/>
            <a:ext cx="8747718" cy="4688558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662765" y="44624"/>
            <a:ext cx="6563072" cy="101297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必須將在</a:t>
            </a:r>
            <a:r>
              <a:rPr lang="zh-TW" altLang="en-US" sz="2800" dirty="0">
                <a:solidFill>
                  <a:srgbClr val="FF0000"/>
                </a:solidFill>
              </a:rPr>
              <a:t>第</a:t>
            </a:r>
            <a:r>
              <a:rPr lang="zh-TW" altLang="en-US" sz="2800" dirty="0">
                <a:solidFill>
                  <a:srgbClr val="FF0000"/>
                </a:solidFill>
              </a:rPr>
              <a:t>一章開起的</a:t>
            </a:r>
            <a:r>
              <a:rPr lang="en-US" altLang="zh-TW" sz="2800" dirty="0">
                <a:solidFill>
                  <a:srgbClr val="FF0000"/>
                </a:solidFill>
              </a:rPr>
              <a:t>Hardware Manage</a:t>
            </a:r>
            <a:r>
              <a:rPr lang="zh-TW" altLang="en-US" sz="2800" dirty="0">
                <a:solidFill>
                  <a:srgbClr val="FF0000"/>
                </a:solidFill>
              </a:rPr>
              <a:t>關閉才可進行下一步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6944302" y="980512"/>
            <a:ext cx="3400171" cy="8643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10344490" y="1792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29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75836"/>
            <a:ext cx="9144000" cy="43793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64352" y="4941168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64352" y="5278080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832305" y="4859868"/>
            <a:ext cx="2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305" y="5288660"/>
            <a:ext cx="2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77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觀看輸出結果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4704"/>
            <a:ext cx="9144000" cy="4914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59696" y="4337770"/>
            <a:ext cx="3528392" cy="115212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639616" y="5679604"/>
            <a:ext cx="8750796" cy="994172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當按下板子上方向按鍵的中間按鈕就會出現</a:t>
            </a:r>
            <a:r>
              <a:rPr lang="en-US" altLang="zh-TW" sz="2400" b="1" dirty="0">
                <a:solidFill>
                  <a:srgbClr val="FF0000"/>
                </a:solidFill>
              </a:rPr>
              <a:t/>
            </a:r>
            <a:br>
              <a:rPr lang="en-US" altLang="zh-TW" sz="2400" b="1" dirty="0">
                <a:solidFill>
                  <a:srgbClr val="FF0000"/>
                </a:solidFill>
              </a:rPr>
            </a:br>
            <a:r>
              <a:rPr lang="en-US" altLang="zh-TW" sz="2400" b="1" dirty="0">
                <a:solidFill>
                  <a:srgbClr val="FF0000"/>
                </a:solidFill>
              </a:rPr>
              <a:t>Push </a:t>
            </a:r>
            <a:r>
              <a:rPr lang="en-US" altLang="zh-TW" sz="2400" b="1" dirty="0">
                <a:solidFill>
                  <a:srgbClr val="FF0000"/>
                </a:solidFill>
              </a:rPr>
              <a:t>Button was </a:t>
            </a:r>
            <a:r>
              <a:rPr lang="en-US" altLang="zh-TW" sz="2400" b="1" dirty="0">
                <a:solidFill>
                  <a:srgbClr val="FF0000"/>
                </a:solidFill>
              </a:rPr>
              <a:t>pressed</a:t>
            </a:r>
            <a:r>
              <a:rPr lang="zh-TW" altLang="en-US" sz="2400" b="1" dirty="0">
                <a:solidFill>
                  <a:srgbClr val="FF0000"/>
                </a:solidFill>
              </a:rPr>
              <a:t>訊息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3863752" y="5157192"/>
            <a:ext cx="144016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情況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556792"/>
            <a:ext cx="6469788" cy="4853136"/>
          </a:xfrm>
        </p:spPr>
      </p:pic>
    </p:spTree>
    <p:extLst>
      <p:ext uri="{BB962C8B-B14F-4D97-AF65-F5344CB8AC3E}">
        <p14:creationId xmlns:p14="http://schemas.microsoft.com/office/powerpoint/2010/main" val="273320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1052736"/>
            <a:ext cx="8776081" cy="4785274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2135560" y="188640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回到</a:t>
            </a:r>
            <a:r>
              <a:rPr lang="en-US" altLang="zh-TW" dirty="0"/>
              <a:t>Vivado</a:t>
            </a:r>
            <a:r>
              <a:rPr lang="zh-TW" altLang="en-US" dirty="0"/>
              <a:t>畫</a:t>
            </a:r>
            <a:r>
              <a:rPr lang="zh-TW" altLang="en-US" dirty="0"/>
              <a:t>面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75920" y="3212976"/>
            <a:ext cx="93610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75520" y="2132856"/>
            <a:ext cx="64807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6" idx="3"/>
          </p:cNvCxnSpPr>
          <p:nvPr/>
        </p:nvCxnSpPr>
        <p:spPr>
          <a:xfrm flipV="1">
            <a:off x="2423592" y="1772816"/>
            <a:ext cx="4248472" cy="468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672064" y="1649450"/>
            <a:ext cx="576064" cy="19537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83832" y="2492896"/>
            <a:ext cx="4968552" cy="1440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409938" y="21832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316688" y="1574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50038" y="3181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26869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9536" y="242088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附錄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程式</a:t>
            </a:r>
            <a:r>
              <a:rPr lang="zh-TW" altLang="en-US" dirty="0"/>
              <a:t>碼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11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C01693-0190-4EAB-B3F6-C9DCB88EF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7242" y="1938420"/>
            <a:ext cx="40386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9E8792-2A0E-49E6-9C6B-B65F8F7A7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8242" y="1938420"/>
            <a:ext cx="4038600" cy="45259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01CFE8-4FA3-4569-B56A-E068A7DB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68760"/>
            <a:ext cx="8877060" cy="44757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59DB41-072B-49D0-965A-57DBAF9322C1}"/>
              </a:ext>
            </a:extLst>
          </p:cNvPr>
          <p:cNvSpPr/>
          <p:nvPr/>
        </p:nvSpPr>
        <p:spPr>
          <a:xfrm>
            <a:off x="8590314" y="2399068"/>
            <a:ext cx="792088" cy="131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C9CC6A-20C3-46CD-AF2A-28CBB653E252}"/>
              </a:ext>
            </a:extLst>
          </p:cNvPr>
          <p:cNvSpPr/>
          <p:nvPr/>
        </p:nvSpPr>
        <p:spPr>
          <a:xfrm>
            <a:off x="8518306" y="2816229"/>
            <a:ext cx="792088" cy="158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6454981-F81D-47D0-812F-FF266464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19256" cy="778098"/>
          </a:xfrm>
        </p:spPr>
        <p:txBody>
          <a:bodyPr>
            <a:normAutofit/>
          </a:bodyPr>
          <a:lstStyle/>
          <a:p>
            <a:r>
              <a:rPr lang="zh-TW" altLang="en-US" sz="3500" dirty="0"/>
              <a:t>開起</a:t>
            </a:r>
            <a:r>
              <a:rPr lang="en-US" altLang="zh-TW" sz="3500" dirty="0"/>
              <a:t>SDK</a:t>
            </a:r>
            <a:r>
              <a:rPr lang="zh-TW" altLang="en-US" sz="3500" dirty="0"/>
              <a:t>觀察程式</a:t>
            </a:r>
            <a:endParaRPr lang="zh-TW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729648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54981-F81D-47D0-812F-FF266464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19256" cy="778098"/>
          </a:xfrm>
        </p:spPr>
        <p:txBody>
          <a:bodyPr>
            <a:normAutofit/>
          </a:bodyPr>
          <a:lstStyle/>
          <a:p>
            <a:r>
              <a:rPr lang="zh-TW" altLang="en-US" sz="3500" dirty="0"/>
              <a:t>觀察</a:t>
            </a:r>
            <a:r>
              <a:rPr lang="en-US" altLang="zh-TW" sz="3500" dirty="0" err="1"/>
              <a:t>ipName.h</a:t>
            </a:r>
            <a:endParaRPr lang="zh-TW" altLang="en-US" sz="35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412D567-B018-4D5E-87E3-6C0029EBF7CA}"/>
              </a:ext>
            </a:extLst>
          </p:cNvPr>
          <p:cNvGrpSpPr/>
          <p:nvPr/>
        </p:nvGrpSpPr>
        <p:grpSpPr>
          <a:xfrm>
            <a:off x="2135560" y="1013806"/>
            <a:ext cx="7272808" cy="989640"/>
            <a:chOff x="539552" y="1067976"/>
            <a:chExt cx="7272808" cy="98964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DCE1C51-3B3D-482E-B824-FD1B88F6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067976"/>
              <a:ext cx="4629150" cy="9144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8BD242F-43B3-4DE0-8C70-4283ABB6815A}"/>
                </a:ext>
              </a:extLst>
            </p:cNvPr>
            <p:cNvSpPr txBox="1"/>
            <p:nvPr/>
          </p:nvSpPr>
          <p:spPr>
            <a:xfrm>
              <a:off x="4427984" y="1134286"/>
              <a:ext cx="3384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此</a:t>
              </a:r>
              <a:r>
                <a:rPr lang="en-US" altLang="zh-TW" dirty="0"/>
                <a:t>IP</a:t>
              </a:r>
              <a:r>
                <a:rPr lang="zh-TW" altLang="en-US" dirty="0"/>
                <a:t>硬體設定</a:t>
              </a:r>
              <a:r>
                <a:rPr lang="en-US" altLang="zh-TW" dirty="0"/>
                <a:t>4</a:t>
              </a:r>
              <a:r>
                <a:rPr lang="zh-TW" altLang="en-US" dirty="0"/>
                <a:t>個暫存器</a:t>
              </a:r>
              <a:endParaRPr lang="en-US" altLang="zh-TW" dirty="0"/>
            </a:p>
            <a:p>
              <a:r>
                <a:rPr lang="zh-TW" altLang="en-US" dirty="0"/>
                <a:t>此處</a:t>
              </a:r>
              <a:r>
                <a:rPr lang="en-US" altLang="zh-TW" dirty="0"/>
                <a:t>define</a:t>
              </a:r>
              <a:r>
                <a:rPr lang="zh-TW" altLang="en-US" dirty="0"/>
                <a:t>暫存器的偏移位址</a:t>
              </a:r>
              <a:endParaRPr lang="en-US" altLang="zh-TW" dirty="0"/>
            </a:p>
            <a:p>
              <a:endParaRPr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39A3C61-CC1E-455A-8D9E-5FCF860A83FE}"/>
              </a:ext>
            </a:extLst>
          </p:cNvPr>
          <p:cNvGrpSpPr/>
          <p:nvPr/>
        </p:nvGrpSpPr>
        <p:grpSpPr>
          <a:xfrm>
            <a:off x="2207568" y="1955586"/>
            <a:ext cx="7432808" cy="498216"/>
            <a:chOff x="611560" y="2048686"/>
            <a:chExt cx="7432808" cy="49821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F706223-5538-4E96-B466-18F6A8AC9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2132856"/>
              <a:ext cx="4176464" cy="414046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3ED66C1-6B9C-4A4D-90F7-AF4A3A57807B}"/>
                </a:ext>
              </a:extLst>
            </p:cNvPr>
            <p:cNvSpPr txBox="1"/>
            <p:nvPr/>
          </p:nvSpPr>
          <p:spPr>
            <a:xfrm>
              <a:off x="4659992" y="2048686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對暫存器寫值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0B99426-9FEE-499D-A926-8FA149161889}"/>
              </a:ext>
            </a:extLst>
          </p:cNvPr>
          <p:cNvGrpSpPr/>
          <p:nvPr/>
        </p:nvGrpSpPr>
        <p:grpSpPr>
          <a:xfrm>
            <a:off x="2207568" y="2642615"/>
            <a:ext cx="7472808" cy="430693"/>
            <a:chOff x="555576" y="2903826"/>
            <a:chExt cx="7472808" cy="43069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F485407-7B6C-46D8-B581-BD2ECA0B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576" y="2924944"/>
              <a:ext cx="4552950" cy="409575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11098DF-4565-49C8-9227-992C5E6A1BBC}"/>
                </a:ext>
              </a:extLst>
            </p:cNvPr>
            <p:cNvSpPr txBox="1"/>
            <p:nvPr/>
          </p:nvSpPr>
          <p:spPr>
            <a:xfrm>
              <a:off x="4644008" y="2903826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對暫存器讀值</a:t>
              </a:r>
            </a:p>
          </p:txBody>
        </p:sp>
      </p:grpSp>
      <p:sp>
        <p:nvSpPr>
          <p:cNvPr id="15" name="標題 1">
            <a:extLst>
              <a:ext uri="{FF2B5EF4-FFF2-40B4-BE49-F238E27FC236}">
                <a16:creationId xmlns:a16="http://schemas.microsoft.com/office/drawing/2014/main" id="{C20D2064-A703-4956-AFF2-2BBA1B243D04}"/>
              </a:ext>
            </a:extLst>
          </p:cNvPr>
          <p:cNvSpPr txBox="1">
            <a:spLocks/>
          </p:cNvSpPr>
          <p:nvPr/>
        </p:nvSpPr>
        <p:spPr>
          <a:xfrm>
            <a:off x="1996832" y="3654631"/>
            <a:ext cx="8219256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500" dirty="0"/>
              <a:t>觀察</a:t>
            </a:r>
            <a:r>
              <a:rPr lang="en-US" altLang="zh-TW" sz="3500" dirty="0" err="1"/>
              <a:t>xparameters.h</a:t>
            </a:r>
            <a:endParaRPr lang="zh-TW" altLang="en-US" sz="35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AFD28B-B7F2-4064-B872-E7D7A433E5F2}"/>
              </a:ext>
            </a:extLst>
          </p:cNvPr>
          <p:cNvSpPr txBox="1"/>
          <p:nvPr/>
        </p:nvSpPr>
        <p:spPr>
          <a:xfrm>
            <a:off x="2511232" y="4432730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Xilinx</a:t>
            </a:r>
            <a:r>
              <a:rPr lang="zh-TW" altLang="en-US" dirty="0"/>
              <a:t>內建的一些參數</a:t>
            </a:r>
            <a:r>
              <a:rPr lang="en-US" altLang="zh-TW" dirty="0"/>
              <a:t>define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##</a:t>
            </a:r>
            <a:r>
              <a:rPr lang="zh-TW" altLang="en-US" b="1" dirty="0">
                <a:solidFill>
                  <a:srgbClr val="FF0000"/>
                </a:solidFill>
              </a:rPr>
              <a:t>根據版本不一樣有時會有不同內容</a:t>
            </a:r>
            <a:r>
              <a:rPr lang="en-US" altLang="zh-TW" b="1" dirty="0">
                <a:solidFill>
                  <a:srgbClr val="FF0000"/>
                </a:solidFill>
              </a:rPr>
              <a:t>or</a:t>
            </a:r>
            <a:r>
              <a:rPr lang="zh-TW" altLang="en-US" b="1" dirty="0">
                <a:solidFill>
                  <a:srgbClr val="FF0000"/>
                </a:solidFill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66801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420889"/>
            <a:ext cx="5829300" cy="2543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72064" y="4437112"/>
            <a:ext cx="864096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92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1587</Words>
  <Application>Microsoft Office PowerPoint</Application>
  <PresentationFormat>寬螢幕</PresentationFormat>
  <Paragraphs>264</Paragraphs>
  <Slides>82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0" baseType="lpstr">
      <vt:lpstr>微軟正黑體</vt:lpstr>
      <vt:lpstr>新細明體</vt:lpstr>
      <vt:lpstr>標楷體</vt:lpstr>
      <vt:lpstr>Arial</vt:lpstr>
      <vt:lpstr>Calibri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延續第一章與第二章練習</vt:lpstr>
      <vt:lpstr>PowerPoint 簡報</vt:lpstr>
      <vt:lpstr>PowerPoint 簡報</vt:lpstr>
      <vt:lpstr>IPname.vhd</vt:lpstr>
      <vt:lpstr>PowerPoint 簡報</vt:lpstr>
      <vt:lpstr>PowerPoint 簡報</vt:lpstr>
      <vt:lpstr>PowerPoint 簡報</vt:lpstr>
      <vt:lpstr>IPname_S00_AXI.vhd</vt:lpstr>
      <vt:lpstr>PowerPoint 簡報</vt:lpstr>
      <vt:lpstr>註解掉第一章練習所打的LED跑馬燈程式</vt:lpstr>
      <vt:lpstr>設定IP之中斷訊號輸出腳位</vt:lpstr>
      <vt:lpstr>PowerPoint 簡報</vt:lpstr>
      <vt:lpstr>Vivado2015.4版本操作</vt:lpstr>
      <vt:lpstr>刷新IP</vt:lpstr>
      <vt:lpstr>PowerPoint 簡報</vt:lpstr>
      <vt:lpstr>PowerPoint 簡報</vt:lpstr>
      <vt:lpstr>重新佈線</vt:lpstr>
      <vt:lpstr>更新IP</vt:lpstr>
      <vt:lpstr>更新IP</vt:lpstr>
      <vt:lpstr>PowerPoint 簡報</vt:lpstr>
      <vt:lpstr>直接接線引出port</vt:lpstr>
      <vt:lpstr>PowerPoint 簡報</vt:lpstr>
      <vt:lpstr>直接接線引出port</vt:lpstr>
      <vt:lpstr>PowerPoint 簡報</vt:lpstr>
      <vt:lpstr>PowerPoint 簡報</vt:lpstr>
      <vt:lpstr>定義底板中斷輸入腳位</vt:lpstr>
      <vt:lpstr>PowerPoint 簡報</vt:lpstr>
      <vt:lpstr>PowerPoint 簡報</vt:lpstr>
      <vt:lpstr>滑鼠點擊IP的port並拖曳連接INTERRUPT</vt:lpstr>
      <vt:lpstr>最後IP 接線情況</vt:lpstr>
      <vt:lpstr>確認IP 接線正確</vt:lpstr>
      <vt:lpstr>完成封裝</vt:lpstr>
      <vt:lpstr>PowerPoint 簡報</vt:lpstr>
      <vt:lpstr>PowerPoint 簡報</vt:lpstr>
      <vt:lpstr>新增/修改.xdc檔 (若是延續第一章練習則不用新增)</vt:lpstr>
      <vt:lpstr>新增腳位檔</vt:lpstr>
      <vt:lpstr>新增腳位檔</vt:lpstr>
      <vt:lpstr>PowerPoint 簡報</vt:lpstr>
      <vt:lpstr>PowerPoint 簡報</vt:lpstr>
      <vt:lpstr>硬體接腳宣告</vt:lpstr>
      <vt:lpstr>進行編譯</vt:lpstr>
      <vt:lpstr>PowerPoint 簡報</vt:lpstr>
      <vt:lpstr>加入中斷的Lab1_ledtest輸出到SDK</vt:lpstr>
      <vt:lpstr>PowerPoint 簡報</vt:lpstr>
      <vt:lpstr>展開SDK (若延續第二章節實作下來的請先將SDK關掉)</vt:lpstr>
      <vt:lpstr>PowerPoint 簡報</vt:lpstr>
      <vt:lpstr>PowerPoint 簡報</vt:lpstr>
      <vt:lpstr>建立應用專案led_intr</vt:lpstr>
      <vt:lpstr>PowerPoint 簡報</vt:lpstr>
      <vt:lpstr>PowerPoint 簡報</vt:lpstr>
      <vt:lpstr>PowerPoint 簡報</vt:lpstr>
      <vt:lpstr>編寫中斷服務程式—原始碼</vt:lpstr>
      <vt:lpstr>將下頁程式碼貼上到helloworld.c裡</vt:lpstr>
      <vt:lpstr>PowerPoint 簡報</vt:lpstr>
      <vt:lpstr>PowerPoint 簡報</vt:lpstr>
      <vt:lpstr>編寫中斷服務程式—offset address</vt:lpstr>
      <vt:lpstr>觀看IP的中斷腳位</vt:lpstr>
      <vt:lpstr>Run</vt:lpstr>
      <vt:lpstr>必須預先選取才能Run對程式</vt:lpstr>
      <vt:lpstr>Run設定</vt:lpstr>
      <vt:lpstr>先將就的configuration刪除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在SoC開發板的UART接到電腦上電後，自行到裝置管理員看UART COM port</vt:lpstr>
      <vt:lpstr>必須將在第一章開起的Hardware Manage關閉才可進行下一步</vt:lpstr>
      <vt:lpstr>PowerPoint 簡報</vt:lpstr>
      <vt:lpstr>觀看輸出結果</vt:lpstr>
      <vt:lpstr>當按下板子上方向按鍵的中間按鈕就會出現 Push Button was pressed訊息</vt:lpstr>
      <vt:lpstr>Demo情況</vt:lpstr>
      <vt:lpstr>附錄 – 程式碼說明</vt:lpstr>
      <vt:lpstr>開起SDK觀察程式</vt:lpstr>
      <vt:lpstr>觀察ipName.h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test-PC</dc:creator>
  <cp:lastModifiedBy>F222-PC47</cp:lastModifiedBy>
  <cp:revision>96</cp:revision>
  <dcterms:created xsi:type="dcterms:W3CDTF">2017-06-13T07:19:12Z</dcterms:created>
  <dcterms:modified xsi:type="dcterms:W3CDTF">2019-03-25T10:10:55Z</dcterms:modified>
</cp:coreProperties>
</file>